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87" r:id="rId6"/>
    <p:sldId id="288" r:id="rId7"/>
    <p:sldId id="264" r:id="rId8"/>
    <p:sldId id="263" r:id="rId9"/>
    <p:sldId id="278" r:id="rId10"/>
    <p:sldId id="266" r:id="rId11"/>
    <p:sldId id="275" r:id="rId12"/>
    <p:sldId id="284" r:id="rId13"/>
    <p:sldId id="285" r:id="rId14"/>
    <p:sldId id="286" r:id="rId15"/>
    <p:sldId id="283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62" r:id="rId25"/>
    <p:sldId id="277" r:id="rId26"/>
    <p:sldId id="265" r:id="rId27"/>
    <p:sldId id="273" r:id="rId28"/>
    <p:sldId id="279" r:id="rId29"/>
    <p:sldId id="272" r:id="rId3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5246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7614"/>
            <a:ext cx="8579296" cy="33944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кез-келген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көздейді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адресатқа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бірдеңе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айту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нәрсеге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біреуге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қатынасына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қолдауына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жүгіну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мінез-құлқына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нұсқауларды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беру).</a:t>
            </a:r>
          </a:p>
          <a:p>
            <a:pPr marL="0" lv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Әдетте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уақытта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үйлесуін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Адресат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жіберген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қаншалықты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жеткізілгеніне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бағалануы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781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55507"/>
            <a:ext cx="6203032" cy="857250"/>
          </a:xfrm>
        </p:spPr>
        <p:txBody>
          <a:bodyPr>
            <a:noAutofit/>
          </a:bodyPr>
          <a:lstStyle/>
          <a:p>
            <a:r>
              <a:rPr lang="ru-RU" altLang="ru-RU" sz="32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altLang="ru-RU" sz="32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модельдері</a:t>
            </a:r>
            <a:endParaRPr lang="ru-RU" altLang="ru-RU" sz="32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 err="1"/>
              <a:t>Зерттеушілер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қарым-қатынасты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түсіндіру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үшін</a:t>
            </a:r>
            <a:r>
              <a:rPr lang="ru-RU" altLang="ru-RU" sz="2400" dirty="0"/>
              <a:t> </a:t>
            </a:r>
            <a:r>
              <a:rPr lang="ru-RU" altLang="ru-RU" sz="2400" dirty="0" err="1"/>
              <a:t>әртүрлі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модельдер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әзірлеп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жатыр</a:t>
            </a:r>
            <a:r>
              <a:rPr lang="ru-RU" altLang="ru-RU" sz="2400" dirty="0"/>
              <a:t>.</a:t>
            </a:r>
          </a:p>
          <a:p>
            <a:pPr marL="0" indent="0">
              <a:buNone/>
            </a:pPr>
            <a:r>
              <a:rPr lang="ru-RU" altLang="ru-RU" sz="2400" dirty="0" err="1"/>
              <a:t>Әрбір</a:t>
            </a:r>
            <a:r>
              <a:rPr lang="ru-RU" altLang="ru-RU" sz="2400" dirty="0"/>
              <a:t> модель </a:t>
            </a:r>
            <a:r>
              <a:rPr lang="ru-RU" altLang="ru-RU" sz="2400" dirty="0" err="1"/>
              <a:t>белгілі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бір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контекстпен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дәуірмен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және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ғылыми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жобалармен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байланысты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шындықты</a:t>
            </a:r>
            <a:r>
              <a:rPr lang="ru-RU" altLang="ru-RU" sz="2400" dirty="0"/>
              <a:t> </a:t>
            </a:r>
            <a:r>
              <a:rPr lang="ru-RU" altLang="ru-RU" sz="2400" dirty="0" err="1"/>
              <a:t>өзгертетін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перцептивті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және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танымдық</a:t>
            </a:r>
            <a:r>
              <a:rPr lang="ru-RU" altLang="ru-RU" sz="2400" dirty="0"/>
              <a:t> механизм </a:t>
            </a:r>
            <a:r>
              <a:rPr lang="ru-RU" altLang="ru-RU" sz="2400" dirty="0" err="1"/>
              <a:t>ретінде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әрекет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етеді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Осылайша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кез-келген</a:t>
            </a:r>
            <a:r>
              <a:rPr lang="ru-RU" altLang="ru-RU" sz="2400" dirty="0"/>
              <a:t> модель </a:t>
            </a:r>
            <a:r>
              <a:rPr lang="ru-RU" altLang="ru-RU" sz="2400" dirty="0" err="1"/>
              <a:t>кейбір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аспектілерді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көруге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мүмкіндік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береді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бірақ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міндетті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түрде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басқаларын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жасырады</a:t>
            </a:r>
            <a:r>
              <a:rPr lang="ru-RU" altLang="ru-RU" sz="2400" dirty="0"/>
              <a:t>.</a:t>
            </a:r>
            <a:endParaRPr lang="en-US" alt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358807" y="345698"/>
            <a:ext cx="479548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0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altLang="ru-RU" sz="30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0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модельдері</a:t>
            </a:r>
            <a:endParaRPr lang="ru-RU" altLang="ru-RU" sz="30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6160" y="1102281"/>
            <a:ext cx="58864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бейнелеуге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Модель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әрине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модельдердің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міндетіне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бағынады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модельдерін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Line 2"/>
          <p:cNvSpPr>
            <a:spLocks noChangeShapeType="1"/>
          </p:cNvSpPr>
          <p:nvPr/>
        </p:nvSpPr>
        <p:spPr bwMode="auto">
          <a:xfrm>
            <a:off x="7747397" y="342900"/>
            <a:ext cx="0" cy="1881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5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8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547812" y="451752"/>
            <a:ext cx="61019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сөйлеушінің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өзінен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объектіден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сөйлескен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бәрінің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түпкі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(мен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тыңдаушыны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айтамын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 (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Аристотель.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Поэтика.Риторика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СПб, 2000. С.99)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6160" y="2306540"/>
            <a:ext cx="5993606" cy="9233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«СӨЙЛЕУШІ - СӨЙЛЕУ - ТЫҢДАУ»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тізбегін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актісінің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қарастырды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6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01391" y="376743"/>
            <a:ext cx="6103144" cy="12003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Пәндік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объектінің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функционалдық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сипаттамаларын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көбейтуді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білдіреді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Атап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айтқанда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аналогтық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модельдерде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түпнұсқа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сенімді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сипатталады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соотношениями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6160" y="1779662"/>
            <a:ext cx="5993606" cy="12003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Табиғи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немесе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жасанды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тіл</a:t>
            </a:r>
            <a:r>
              <a:rPr lang="ru-RU" altLang="ru-RU" sz="18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негізінде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құрылған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белгілер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модельдерінде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ең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бастысы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белгілер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құрылымын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өзгерту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және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оларды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түсіну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болып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56160" y="3274400"/>
            <a:ext cx="59936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Нысанның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құрылымы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немесе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оның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мінез-құлқы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модельдеуге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ұшырайды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96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05979"/>
            <a:ext cx="7211144" cy="857250"/>
          </a:xfrm>
        </p:spPr>
        <p:txBody>
          <a:bodyPr/>
          <a:lstStyle/>
          <a:p>
            <a:pPr>
              <a:defRPr/>
            </a:pPr>
            <a:r>
              <a:rPr lang="ru-RU" altLang="ru-RU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alt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модельдері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7DEA44-2793-434E-80C8-83B50CCEE6BE}" type="slidenum">
              <a:rPr lang="en-US" altLang="ru-RU">
                <a:solidFill>
                  <a:srgbClr val="FFFFFF"/>
                </a:solidFill>
              </a:rPr>
              <a:pPr/>
              <a:t>15</a:t>
            </a:fld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314451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 dirty="0"/>
              <a:t>Модели</a:t>
            </a:r>
            <a:endParaRPr lang="en-US" sz="1200" b="1" dirty="0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6282928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Получатель</a:t>
            </a:r>
            <a:endParaRPr lang="en-US" sz="1200" b="1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669507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Отправитель</a:t>
            </a:r>
            <a:endParaRPr lang="en-US" sz="1200" b="1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314451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Трансмиссии</a:t>
            </a:r>
            <a:endParaRPr lang="en-US" sz="1200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669507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Передача смысла</a:t>
            </a:r>
            <a:endParaRPr lang="en-US" sz="1200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6282928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Когнитивный </a:t>
            </a:r>
          </a:p>
          <a:p>
            <a:pPr algn="ctr">
              <a:defRPr/>
            </a:pPr>
            <a:r>
              <a:rPr lang="ru-RU" sz="1200"/>
              <a:t>процесс</a:t>
            </a:r>
            <a:endParaRPr lang="en-US" sz="1200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314451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Экспрессивная/</a:t>
            </a:r>
          </a:p>
          <a:p>
            <a:pPr algn="ctr">
              <a:defRPr/>
            </a:pPr>
            <a:r>
              <a:rPr lang="ru-RU" sz="1200"/>
              <a:t>Ритуальная </a:t>
            </a:r>
            <a:endParaRPr lang="en-US" sz="1200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6282928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Разделяемый опыт</a:t>
            </a:r>
            <a:endParaRPr lang="en-US" sz="1200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3669507" y="2400300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1314451" y="3053954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Рекламная</a:t>
            </a:r>
            <a:endParaRPr lang="en-US" sz="1200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6282928" y="30027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Обращение </a:t>
            </a:r>
          </a:p>
          <a:p>
            <a:pPr algn="ctr">
              <a:defRPr/>
            </a:pPr>
            <a:r>
              <a:rPr lang="ru-RU" sz="1200"/>
              <a:t>внимания</a:t>
            </a:r>
            <a:endParaRPr lang="en-US" sz="1200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3720703" y="3053954"/>
            <a:ext cx="1604963" cy="501253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Конкурирующее </a:t>
            </a:r>
          </a:p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3720703" y="3706416"/>
            <a:ext cx="1604963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Кодирование</a:t>
            </a:r>
            <a:endParaRPr lang="en-US" sz="1200"/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1314451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Восприятия</a:t>
            </a:r>
            <a:endParaRPr lang="en-US" sz="1200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6282928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Декодирование</a:t>
            </a:r>
            <a:endParaRPr lang="en-US" sz="1200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2892029" y="1997869"/>
            <a:ext cx="77747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5273278" y="1997869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2944417" y="2601516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5273278" y="2601516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2944417" y="3253979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5325666" y="3253979"/>
            <a:ext cx="932259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2944416" y="3957638"/>
            <a:ext cx="77628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325667" y="3957638"/>
            <a:ext cx="983456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8" y="2202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05979"/>
            <a:ext cx="7139136" cy="857250"/>
          </a:xfrm>
        </p:spPr>
        <p:txBody>
          <a:bodyPr/>
          <a:lstStyle/>
          <a:p>
            <a:r>
              <a:rPr lang="ru-RU" altLang="ru-RU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altLang="ru-RU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модельдері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4" y="1315245"/>
            <a:ext cx="8119864" cy="31466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дискурстық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..</a:t>
            </a:r>
          </a:p>
          <a:p>
            <a:pPr lvl="0"/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моделін</a:t>
            </a:r>
            <a:r>
              <a:rPr lang="ru-RU" dirty="0"/>
              <a:t> </a:t>
            </a:r>
            <a:r>
              <a:rPr lang="ru-RU" dirty="0" err="1"/>
              <a:t>насихаттау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Процедуралық</a:t>
            </a:r>
            <a:r>
              <a:rPr lang="ru-RU" dirty="0"/>
              <a:t> модель.</a:t>
            </a:r>
          </a:p>
          <a:p>
            <a:pPr lvl="0"/>
            <a:r>
              <a:rPr lang="ru-RU" dirty="0" err="1"/>
              <a:t>Семиотикалық</a:t>
            </a:r>
            <a:r>
              <a:rPr lang="ru-RU" dirty="0"/>
              <a:t> модель.</a:t>
            </a:r>
          </a:p>
          <a:p>
            <a:pPr lvl="0"/>
            <a:r>
              <a:rPr lang="ru-RU" dirty="0" err="1"/>
              <a:t>Қоғамдық</a:t>
            </a:r>
            <a:r>
              <a:rPr lang="ru-RU" dirty="0"/>
              <a:t> модель.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1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698" y="225411"/>
            <a:ext cx="6841453" cy="857250"/>
          </a:xfrm>
        </p:spPr>
        <p:txBody>
          <a:bodyPr>
            <a:noAutofit/>
          </a:bodyPr>
          <a:lstStyle/>
          <a:p>
            <a:r>
              <a:rPr lang="ru-RU" sz="3200" b="1" dirty="0" err="1"/>
              <a:t>Қарым-қатынастың</a:t>
            </a:r>
            <a:r>
              <a:rPr lang="ru-RU" sz="3200" b="1" dirty="0"/>
              <a:t> </a:t>
            </a:r>
            <a:r>
              <a:rPr lang="ru-RU" sz="3200" b="1" dirty="0" err="1"/>
              <a:t>дискурстық</a:t>
            </a:r>
            <a:r>
              <a:rPr lang="ru-RU" sz="3200" b="1" dirty="0"/>
              <a:t> </a:t>
            </a:r>
            <a:r>
              <a:rPr lang="ru-RU" sz="3200" b="1" dirty="0" err="1"/>
              <a:t>моделі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99" y="1160470"/>
            <a:ext cx="5226260" cy="5675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дискурс = предмет обсуждения + социальная ситуация + идеология.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66" y="1883677"/>
            <a:ext cx="4429125" cy="31218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29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126" y="205979"/>
            <a:ext cx="7220673" cy="857250"/>
          </a:xfrm>
        </p:spPr>
        <p:txBody>
          <a:bodyPr>
            <a:normAutofit/>
          </a:bodyPr>
          <a:lstStyle/>
          <a:p>
            <a:r>
              <a:rPr lang="ru-RU" b="1" dirty="0" err="1"/>
              <a:t>Кері</a:t>
            </a:r>
            <a:r>
              <a:rPr lang="ru-RU" b="1" dirty="0"/>
              <a:t> </a:t>
            </a:r>
            <a:r>
              <a:rPr lang="ru-RU" b="1" dirty="0" err="1"/>
              <a:t>байланыс</a:t>
            </a:r>
            <a:r>
              <a:rPr lang="ru-RU" b="1" dirty="0"/>
              <a:t> </a:t>
            </a:r>
            <a:r>
              <a:rPr lang="ru-RU" b="1" dirty="0" err="1"/>
              <a:t>моделі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8392"/>
            <a:ext cx="4464496" cy="3146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Кері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моделі-бұл</a:t>
            </a:r>
            <a:r>
              <a:rPr lang="ru-RU" sz="2400" dirty="0"/>
              <a:t> пост-</a:t>
            </a:r>
            <a:r>
              <a:rPr lang="ru-RU" sz="2400" dirty="0" err="1"/>
              <a:t>коммуникациялық</a:t>
            </a:r>
            <a:r>
              <a:rPr lang="ru-RU" sz="2400" dirty="0"/>
              <a:t> </a:t>
            </a:r>
            <a:r>
              <a:rPr lang="ru-RU" sz="2400" dirty="0" err="1"/>
              <a:t>процестерді</a:t>
            </a:r>
            <a:r>
              <a:rPr lang="ru-RU" sz="2400" dirty="0"/>
              <a:t> </a:t>
            </a:r>
            <a:r>
              <a:rPr lang="ru-RU" sz="2400" dirty="0" err="1"/>
              <a:t>қамтитын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, </a:t>
            </a:r>
            <a:r>
              <a:rPr lang="ru-RU" sz="2400" dirty="0" err="1"/>
              <a:t>атап</a:t>
            </a:r>
            <a:r>
              <a:rPr lang="ru-RU" sz="2400" dirty="0"/>
              <a:t> </a:t>
            </a:r>
            <a:r>
              <a:rPr lang="ru-RU" sz="2400" dirty="0" err="1"/>
              <a:t>айтқанда</a:t>
            </a:r>
            <a:r>
              <a:rPr lang="ru-RU" sz="2400" dirty="0"/>
              <a:t>, </a:t>
            </a:r>
            <a:r>
              <a:rPr lang="ru-RU" sz="2400" dirty="0" err="1"/>
              <a:t>дереккөз</a:t>
            </a:r>
            <a:r>
              <a:rPr lang="ru-RU" sz="2400" dirty="0"/>
              <a:t> </a:t>
            </a:r>
            <a:r>
              <a:rPr lang="ru-RU" sz="2400" dirty="0" err="1"/>
              <a:t>адресаттың</a:t>
            </a:r>
            <a:r>
              <a:rPr lang="ru-RU" sz="2400" dirty="0"/>
              <a:t> </a:t>
            </a:r>
            <a:r>
              <a:rPr lang="ru-RU" sz="2400" dirty="0" err="1"/>
              <a:t>хабарламаға</a:t>
            </a:r>
            <a:r>
              <a:rPr lang="ru-RU" sz="2400" dirty="0"/>
              <a:t> </a:t>
            </a:r>
            <a:r>
              <a:rPr lang="ru-RU" sz="2400" dirty="0" err="1"/>
              <a:t>реакциясы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ала </a:t>
            </a:r>
            <a:r>
              <a:rPr lang="ru-RU" sz="2400" dirty="0" err="1"/>
              <a:t>алатындығын</a:t>
            </a:r>
            <a:r>
              <a:rPr lang="ru-RU" sz="2400" dirty="0"/>
              <a:t> </a:t>
            </a:r>
            <a:r>
              <a:rPr lang="ru-RU" sz="2400" dirty="0" err="1"/>
              <a:t>ескереді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47614"/>
            <a:ext cx="4511733" cy="31864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44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rmAutofit/>
          </a:bodyPr>
          <a:lstStyle/>
          <a:p>
            <a:r>
              <a:rPr lang="ru-RU" b="1" dirty="0" err="1"/>
              <a:t>Бірнеше</a:t>
            </a:r>
            <a:r>
              <a:rPr lang="ru-RU" b="1" dirty="0"/>
              <a:t> </a:t>
            </a:r>
            <a:r>
              <a:rPr lang="ru-RU" b="1" dirty="0" err="1"/>
              <a:t>әсер</a:t>
            </a:r>
            <a:r>
              <a:rPr lang="ru-RU" b="1" dirty="0"/>
              <a:t> </a:t>
            </a:r>
            <a:r>
              <a:rPr lang="ru-RU" b="1" dirty="0" err="1"/>
              <a:t>ету</a:t>
            </a:r>
            <a:r>
              <a:rPr lang="ru-RU" b="1" dirty="0"/>
              <a:t> </a:t>
            </a:r>
            <a:r>
              <a:rPr lang="ru-RU" b="1" dirty="0" err="1"/>
              <a:t>моделі</a:t>
            </a:r>
            <a:r>
              <a:rPr lang="ru-RU" b="1" dirty="0"/>
              <a:t>.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03598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dirty="0" err="1">
                <a:latin typeface="Helvetica" panose="020B0604020202020204" pitchFamily="34" charset="0"/>
              </a:rPr>
              <a:t>Бұқаралық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коммуникацияда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бірнеше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хабарлама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көздері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және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көптеген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адресаттар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болуы</a:t>
            </a:r>
            <a:r>
              <a:rPr lang="ru-RU" sz="2400" dirty="0">
                <a:latin typeface="Helvetica" panose="020B0604020202020204" pitchFamily="34" charset="0"/>
              </a:rPr>
              <a:t> </a:t>
            </a:r>
            <a:r>
              <a:rPr lang="ru-RU" sz="2400" dirty="0" err="1">
                <a:latin typeface="Helvetica" panose="020B0604020202020204" pitchFamily="34" charset="0"/>
              </a:rPr>
              <a:t>мүмкін</a:t>
            </a:r>
            <a:r>
              <a:rPr lang="ru-RU" sz="2400" dirty="0">
                <a:latin typeface="Helvetica" panose="020B0604020202020204" pitchFamily="34" charset="0"/>
              </a:rPr>
              <a:t>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89936"/>
            <a:ext cx="4366775" cy="31971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513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9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Дәріс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</a:p>
          <a:p>
            <a:r>
              <a:rPr lang="kk-KZ" sz="3200" dirty="0"/>
              <a:t>Саяси коммуникация модельдері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05979"/>
            <a:ext cx="7067128" cy="857250"/>
          </a:xfrm>
        </p:spPr>
        <p:txBody>
          <a:bodyPr>
            <a:noAutofit/>
          </a:bodyPr>
          <a:lstStyle/>
          <a:p>
            <a:r>
              <a:rPr lang="ru-RU" sz="3600" b="1" dirty="0" err="1"/>
              <a:t>Қарым-қатынас</a:t>
            </a:r>
            <a:r>
              <a:rPr lang="ru-RU" sz="3600" b="1" dirty="0"/>
              <a:t> </a:t>
            </a:r>
            <a:r>
              <a:rPr lang="ru-RU" sz="3600" b="1" dirty="0" err="1"/>
              <a:t>моделін</a:t>
            </a:r>
            <a:r>
              <a:rPr lang="ru-RU" sz="3600" b="1" dirty="0"/>
              <a:t> </a:t>
            </a:r>
            <a:r>
              <a:rPr lang="ru-RU" sz="3600" b="1" dirty="0" err="1"/>
              <a:t>насихаттау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63638"/>
            <a:ext cx="3970784" cy="1783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оқиғаларды</a:t>
            </a:r>
            <a:r>
              <a:rPr lang="ru-RU" sz="2400" dirty="0"/>
              <a:t> </a:t>
            </a:r>
            <a:r>
              <a:rPr lang="ru-RU" sz="2400" dirty="0" err="1"/>
              <a:t>асыра</a:t>
            </a:r>
            <a:r>
              <a:rPr lang="ru-RU" sz="2400" dirty="0"/>
              <a:t> </a:t>
            </a:r>
            <a:r>
              <a:rPr lang="ru-RU" sz="2400" dirty="0" err="1"/>
              <a:t>сілтеу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мақсаты</a:t>
            </a:r>
            <a:r>
              <a:rPr lang="ru-RU" sz="2400" dirty="0"/>
              <a:t> </a:t>
            </a:r>
            <a:r>
              <a:rPr lang="ru-RU" sz="2400" dirty="0" err="1"/>
              <a:t>адресатты</a:t>
            </a:r>
            <a:r>
              <a:rPr lang="ru-RU" sz="2400" dirty="0"/>
              <a:t> осы </a:t>
            </a:r>
            <a:r>
              <a:rPr lang="ru-RU" sz="2400" dirty="0" err="1"/>
              <a:t>ақпаратқа</a:t>
            </a:r>
            <a:r>
              <a:rPr lang="ru-RU" sz="2400" dirty="0"/>
              <a:t> сену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, </a:t>
            </a:r>
            <a:r>
              <a:rPr lang="ru-RU" sz="2400" dirty="0" err="1"/>
              <a:t>онда</a:t>
            </a:r>
            <a:r>
              <a:rPr lang="ru-RU" sz="2400" dirty="0"/>
              <a:t> адресат </a:t>
            </a:r>
            <a:r>
              <a:rPr lang="ru-RU" sz="2400" dirty="0" err="1"/>
              <a:t>көбінесе</a:t>
            </a:r>
            <a:r>
              <a:rPr lang="ru-RU" sz="2400" dirty="0"/>
              <a:t> </a:t>
            </a:r>
            <a:r>
              <a:rPr lang="ru-RU" sz="2400" dirty="0" err="1"/>
              <a:t>насихатшылардың</a:t>
            </a:r>
            <a:r>
              <a:rPr lang="ru-RU" sz="2400" dirty="0"/>
              <a:t> </a:t>
            </a:r>
            <a:r>
              <a:rPr lang="ru-RU" sz="2400" dirty="0" err="1"/>
              <a:t>жағын</a:t>
            </a:r>
            <a:r>
              <a:rPr lang="ru-RU" sz="2400" dirty="0"/>
              <a:t> </a:t>
            </a:r>
            <a:r>
              <a:rPr lang="ru-RU" sz="2400" dirty="0" err="1"/>
              <a:t>қабылдайды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59688"/>
            <a:ext cx="3110345" cy="39595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231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73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rmAutofit/>
          </a:bodyPr>
          <a:lstStyle/>
          <a:p>
            <a:r>
              <a:rPr lang="ru-RU" b="1" dirty="0" err="1"/>
              <a:t>Процедуралық</a:t>
            </a:r>
            <a:r>
              <a:rPr lang="ru-RU" b="1" dirty="0"/>
              <a:t> модель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1630"/>
            <a:ext cx="3343427" cy="314661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процедуралық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-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процедурасын</a:t>
            </a:r>
            <a:r>
              <a:rPr lang="ru-RU" dirty="0"/>
              <a:t> </a:t>
            </a:r>
            <a:r>
              <a:rPr lang="ru-RU" dirty="0" err="1"/>
              <a:t>ескереді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773" y="2000903"/>
            <a:ext cx="5097456" cy="2860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20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Семиотикалық</a:t>
            </a:r>
            <a:r>
              <a:rPr lang="ru-RU" b="1" dirty="0"/>
              <a:t> модель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3" y="1620739"/>
            <a:ext cx="3293552" cy="3146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Семиотика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бөлім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белгі</a:t>
            </a:r>
            <a:r>
              <a:rPr lang="ru-RU" dirty="0"/>
              <a:t>, </a:t>
            </a:r>
            <a:r>
              <a:rPr lang="ru-RU" dirty="0" err="1"/>
              <a:t>белгі</a:t>
            </a:r>
            <a:r>
              <a:rPr lang="ru-RU" dirty="0"/>
              <a:t>. </a:t>
            </a:r>
            <a:r>
              <a:rPr lang="ru-RU" dirty="0" err="1"/>
              <a:t>Оттан</a:t>
            </a:r>
            <a:r>
              <a:rPr lang="ru-RU" dirty="0"/>
              <a:t> </a:t>
            </a:r>
            <a:r>
              <a:rPr lang="ru-RU" dirty="0" err="1"/>
              <a:t>шыққан</a:t>
            </a:r>
            <a:r>
              <a:rPr lang="ru-RU" dirty="0"/>
              <a:t> </a:t>
            </a:r>
            <a:r>
              <a:rPr lang="ru-RU" dirty="0" err="1"/>
              <a:t>түтін</a:t>
            </a:r>
            <a:r>
              <a:rPr lang="ru-RU" dirty="0"/>
              <a:t> </a:t>
            </a:r>
            <a:r>
              <a:rPr lang="ru-RU" dirty="0" err="1"/>
              <a:t>өрттің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болатыны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, </a:t>
            </a:r>
            <a:r>
              <a:rPr lang="ru-RU" dirty="0" err="1"/>
              <a:t>адамның</a:t>
            </a:r>
            <a:r>
              <a:rPr lang="ru-RU" dirty="0"/>
              <a:t>, </a:t>
            </a:r>
            <a:r>
              <a:rPr lang="ru-RU" dirty="0" err="1"/>
              <a:t>ұйымның</a:t>
            </a:r>
            <a:r>
              <a:rPr lang="ru-RU" dirty="0"/>
              <a:t>,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бейнесі</a:t>
            </a:r>
            <a:r>
              <a:rPr lang="ru-RU" dirty="0"/>
              <a:t> де </a:t>
            </a:r>
            <a:r>
              <a:rPr lang="ru-RU" dirty="0" err="1"/>
              <a:t>семиотикалық</a:t>
            </a:r>
            <a:r>
              <a:rPr lang="ru-RU" dirty="0"/>
              <a:t> </a:t>
            </a:r>
            <a:r>
              <a:rPr lang="ru-RU" dirty="0" err="1"/>
              <a:t>ұғымдар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06" y="1344583"/>
            <a:ext cx="4577093" cy="3104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06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Autofit/>
          </a:bodyPr>
          <a:lstStyle/>
          <a:p>
            <a:r>
              <a:rPr lang="ru-RU" b="1" dirty="0" err="1"/>
              <a:t>Қоғамдық</a:t>
            </a:r>
            <a:r>
              <a:rPr lang="ru-RU" b="1" dirty="0"/>
              <a:t> модель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239" y="1732960"/>
            <a:ext cx="2788553" cy="3146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Хабарлама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алушыға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алушы</a:t>
            </a:r>
            <a:r>
              <a:rPr lang="ru-RU" dirty="0"/>
              <a:t> </a:t>
            </a:r>
            <a:r>
              <a:rPr lang="ru-RU" dirty="0" err="1"/>
              <a:t>қауымына</a:t>
            </a:r>
            <a:r>
              <a:rPr lang="ru-RU" dirty="0"/>
              <a:t>, </a:t>
            </a:r>
            <a:r>
              <a:rPr lang="ru-RU" dirty="0" err="1"/>
              <a:t>қоғамға</a:t>
            </a:r>
            <a:r>
              <a:rPr lang="ru-RU" dirty="0"/>
              <a:t> </a:t>
            </a:r>
            <a:r>
              <a:rPr lang="ru-RU" dirty="0" err="1"/>
              <a:t>жеткізіледі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44" y="1259010"/>
            <a:ext cx="4580313" cy="3435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4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80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Сызықтық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Г.Лассуэла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/>
          </a:bodyPr>
          <a:lstStyle/>
          <a:p>
            <a:r>
              <a:rPr lang="ru-RU" sz="1600" dirty="0" err="1"/>
              <a:t>Кім</a:t>
            </a:r>
            <a:r>
              <a:rPr lang="ru-RU" sz="1600" dirty="0"/>
              <a:t>? (коммуникатор </a:t>
            </a:r>
            <a:r>
              <a:rPr lang="ru-RU" sz="1600" dirty="0" err="1"/>
              <a:t>хабарлама</a:t>
            </a:r>
            <a:r>
              <a:rPr lang="ru-RU" sz="1600" dirty="0"/>
              <a:t> </a:t>
            </a:r>
            <a:r>
              <a:rPr lang="ru-RU" sz="1600" dirty="0" err="1"/>
              <a:t>жібереді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Не</a:t>
            </a:r>
            <a:r>
              <a:rPr lang="ru-RU" sz="1600" dirty="0"/>
              <a:t>? (</a:t>
            </a:r>
            <a:r>
              <a:rPr lang="ru-RU" sz="1600" dirty="0" err="1"/>
              <a:t>хабарлама</a:t>
            </a:r>
            <a:r>
              <a:rPr lang="ru-RU" sz="1600" dirty="0"/>
              <a:t> </a:t>
            </a:r>
            <a:r>
              <a:rPr lang="ru-RU" sz="1600" dirty="0" err="1"/>
              <a:t>жіберіледі</a:t>
            </a:r>
            <a:r>
              <a:rPr lang="ru-RU" sz="1600" dirty="0" smtClean="0"/>
              <a:t>)</a:t>
            </a:r>
          </a:p>
          <a:p>
            <a:r>
              <a:rPr lang="ru-RU" sz="1600" dirty="0" err="1" smtClean="0"/>
              <a:t>Қалай</a:t>
            </a:r>
            <a:r>
              <a:rPr lang="ru-RU" sz="1600" dirty="0"/>
              <a:t>? (беру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 smtClean="0"/>
              <a:t>)</a:t>
            </a:r>
          </a:p>
          <a:p>
            <a:r>
              <a:rPr lang="ru-RU" sz="1600" dirty="0" err="1" smtClean="0"/>
              <a:t>Кімге</a:t>
            </a:r>
            <a:r>
              <a:rPr lang="ru-RU" sz="1600" dirty="0"/>
              <a:t>? (</a:t>
            </a:r>
            <a:r>
              <a:rPr lang="ru-RU" sz="1600" dirty="0" err="1"/>
              <a:t>хабарлама</a:t>
            </a:r>
            <a:r>
              <a:rPr lang="ru-RU" sz="1600" dirty="0"/>
              <a:t> </a:t>
            </a:r>
            <a:r>
              <a:rPr lang="ru-RU" sz="1600" dirty="0" err="1"/>
              <a:t>жіберілді</a:t>
            </a:r>
            <a:r>
              <a:rPr lang="ru-RU" sz="1600" dirty="0" smtClean="0"/>
              <a:t>)</a:t>
            </a:r>
          </a:p>
          <a:p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әсермен</a:t>
            </a:r>
            <a:r>
              <a:rPr lang="ru-RU" sz="1600" dirty="0"/>
              <a:t>? (</a:t>
            </a:r>
            <a:r>
              <a:rPr lang="ru-RU" sz="1600" dirty="0" err="1"/>
              <a:t>хабарлама</a:t>
            </a:r>
            <a:r>
              <a:rPr lang="ru-RU" sz="1600" dirty="0"/>
              <a:t> </a:t>
            </a:r>
            <a:r>
              <a:rPr lang="ru-RU" sz="1600" dirty="0" err="1"/>
              <a:t>жеткізілді</a:t>
            </a:r>
            <a:r>
              <a:rPr lang="ru-RU" sz="1600" dirty="0"/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82" y="2729547"/>
            <a:ext cx="8709992" cy="244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Салттық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білдіру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экспрессивті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491630"/>
            <a:ext cx="8640960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айтқанда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жаңалықтар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жарнамалық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ұтымды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іргелі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әрекеттерін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бейнелеу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нұсқа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себептілік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ағынды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болжайды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альтернативті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көрінісі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оны «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ырым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атайды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«коммуникация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ассоциация,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мүшелік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сенім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терминдермен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...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Ритуалистік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кеңістіктегі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бекітеді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уақытында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сенім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сенімді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білдіру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».</a:t>
            </a:r>
          </a:p>
        </p:txBody>
      </p:sp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5767" y="19548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Медиа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дискурстарды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кодтау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декодтау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endParaRPr lang="" sz="2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419622"/>
            <a:ext cx="8641958" cy="3459831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тәсілінің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алушы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тұрғысынан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атрибутты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мағынаны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үлестірілген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медианың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тұрғызу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Медиа-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әрдайым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полисемиялық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мағынаға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контекстіне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мәдениетіне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түсіндіріледі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талдаудың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көшбасшыларының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Стюарт Холл (1980)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тұжырымдаған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сыни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теорияның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дәлелді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нұсқасы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бар,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медиа-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өздерінің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бастауынан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түсіндіру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өтетін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трансформация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баса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назар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аударады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Винердің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кибернетикалық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35645"/>
            <a:ext cx="8435280" cy="2958977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80000"/>
              </a:lnSpc>
              <a:buNone/>
              <a:defRPr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кез-келген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сілтемелерінің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сигналдарын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жаңартқанда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істейді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457200" algn="just">
              <a:lnSpc>
                <a:spcPct val="80000"/>
              </a:lnSpc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80000"/>
              </a:lnSpc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оралатын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басқарылатын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мәннің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басқарушыдан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ауытқуына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тұруға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ұмтылады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Винердің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кибернетикалық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моделі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ескеріледі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жетімді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істеуі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қарастырылады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топтарында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аз,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өйткені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мүшелері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бір-бірімен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бөліспейді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мүшеге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көбірек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бар.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сенімді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берсе,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істейді</a:t>
            </a:r>
            <a:r>
              <a:rPr lang="ru-RU" altLang="ru-RU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модельдері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процесінің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құрылымы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кезеңдері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процесінің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мақсаттары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компоненттері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Коммуникативті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процестің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модельдері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385888" y="183982"/>
            <a:ext cx="64269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Байланысқа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процестік-ақпараттық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494235" y="1059656"/>
            <a:ext cx="61019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көлемдегі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ақпараттардың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тақырыпқа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жылжуы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547813" y="1977629"/>
            <a:ext cx="61567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нәтижеге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орындалатын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әдейі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547812" y="2699089"/>
            <a:ext cx="610195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Процесс-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коммуникациялық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шудың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жүктелуінің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бастамашысының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келмеуінің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процестеріндегі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сәтсіздіктер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түсіндіреді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9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385888" y="357188"/>
            <a:ext cx="6372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коммуникацияда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байланыссыз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385888" y="1156217"/>
            <a:ext cx="6372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интерактивті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дизайны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бен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соңғысы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практикасын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дереккөзге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жіберуге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1385888" y="2733675"/>
            <a:ext cx="6372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Транзакциялық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диалог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түсініледі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әрекеттесетін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әрекеттесудің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танытып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кезек-кезек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алушылары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4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069" y="1340768"/>
            <a:ext cx="8461755" cy="380273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қадамға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бөлуге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алмасудың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басталуы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жіберушінің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жүйелеу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белгілерінің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кодтау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аудару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каналы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декодтау-қабылдау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реакциясын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мағынасын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бұрмалайтын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кедергі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циклі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арнаны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сигналдың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қабылданғанын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оны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түсінгенін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жеткендігін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9" y="142912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91630"/>
            <a:ext cx="8712968" cy="34563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жіберуші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тақырыбы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адресат 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жіберілетін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Ұйымдарда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көздері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адресаттары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мотивтері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білімдері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т.с.с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қызметкерлері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коммуникативтік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актінің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мазмұны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Код 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көрсетуге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болатын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форма.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Кодқа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сөздік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тілдік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сызбалар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қимылдар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кіруі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жіберілді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адресат пен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адресаты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дауыстық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мәтіндік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сымды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әуе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тақталар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т.с.с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Нәтижеге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нәтижесінде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жеткізіледі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3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96462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компоненттері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(коммуникатор)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мазмұн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арнасы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мақсат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қабылдағыш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1197</Words>
  <Application>Microsoft Office PowerPoint</Application>
  <PresentationFormat>Экран (16:9)</PresentationFormat>
  <Paragraphs>135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Helvetica</vt:lpstr>
      <vt:lpstr>Times New Roman</vt:lpstr>
      <vt:lpstr>Тема Office</vt:lpstr>
      <vt:lpstr>ӘЛ-ФАРАБИ АТЫНДАҒЫ ҚАЗАҚ ҰЛТТЫҚ УНИВЕРСИТЕТІ</vt:lpstr>
      <vt:lpstr>Презентация PowerPoint</vt:lpstr>
      <vt:lpstr>Дәріс жоспары :</vt:lpstr>
      <vt:lpstr>Зерттеу мақсаты :</vt:lpstr>
      <vt:lpstr>Презентация PowerPoint</vt:lpstr>
      <vt:lpstr>Презентация PowerPoint</vt:lpstr>
      <vt:lpstr> </vt:lpstr>
      <vt:lpstr> Қарым-қатынас процесінің құрылымы</vt:lpstr>
      <vt:lpstr>Қарым-қатынас процесінің компоненттері</vt:lpstr>
      <vt:lpstr>Байланыс мақсаттары</vt:lpstr>
      <vt:lpstr>Байланыс модельдері</vt:lpstr>
      <vt:lpstr>Презентация PowerPoint</vt:lpstr>
      <vt:lpstr>Презентация PowerPoint</vt:lpstr>
      <vt:lpstr>Презентация PowerPoint</vt:lpstr>
      <vt:lpstr>Байланыс модельдері</vt:lpstr>
      <vt:lpstr>Байланыс модельдері</vt:lpstr>
      <vt:lpstr>Қарым-қатынастың дискурстық моделі</vt:lpstr>
      <vt:lpstr>Кері байланыс моделі</vt:lpstr>
      <vt:lpstr>Бірнеше әсер ету моделі.</vt:lpstr>
      <vt:lpstr>Қарым-қатынас моделін насихаттау</vt:lpstr>
      <vt:lpstr>Процедуралық модель</vt:lpstr>
      <vt:lpstr>Семиотикалық модель</vt:lpstr>
      <vt:lpstr>Қоғамдық модель</vt:lpstr>
      <vt:lpstr>Сызықтық байланыс моделі Г.Лассуэла</vt:lpstr>
      <vt:lpstr>Салттық немесе білдіру (экспрессивті) моделі</vt:lpstr>
      <vt:lpstr>Медиа дискурстарды кодтау және декодтау: қабылдау моделі</vt:lpstr>
      <vt:lpstr>Винердің кибернетикалық моделі</vt:lpstr>
      <vt:lpstr>Винердің кибернетикалық моделі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58</cp:revision>
  <dcterms:created xsi:type="dcterms:W3CDTF">2019-11-06T03:32:13Z</dcterms:created>
  <dcterms:modified xsi:type="dcterms:W3CDTF">2020-09-30T07:23:15Z</dcterms:modified>
</cp:coreProperties>
</file>